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71" r:id="rId10"/>
    <p:sldId id="268" r:id="rId11"/>
    <p:sldId id="263" r:id="rId12"/>
    <p:sldId id="264" r:id="rId13"/>
    <p:sldId id="265" r:id="rId14"/>
    <p:sldId id="266" r:id="rId15"/>
    <p:sldId id="267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F8BAF-5134-42FF-8D7B-DEA603D86F4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9FC4-FDBF-4B19-9386-408E9167D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Unit 1 (Part 2) Week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Career in the Law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6096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Notes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lawyer who works alone is called a </a:t>
            </a:r>
            <a:r>
              <a:rPr lang="en-US" sz="2400" b="1" i="1" dirty="0" smtClean="0"/>
              <a:t>sole practitioner</a:t>
            </a:r>
            <a:r>
              <a:rPr lang="en-US" sz="2400" dirty="0" smtClean="0"/>
              <a:t>, and his/her firm is called a </a:t>
            </a:r>
            <a:r>
              <a:rPr lang="en-US" sz="2400" b="1" i="1" dirty="0" smtClean="0"/>
              <a:t>solo practice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(* note: In the UK, “practice” is a noun while “</a:t>
            </a:r>
            <a:r>
              <a:rPr lang="en-US" sz="2400" dirty="0" err="1" smtClean="0"/>
              <a:t>practise</a:t>
            </a:r>
            <a:r>
              <a:rPr lang="en-US" sz="2400" dirty="0" smtClean="0"/>
              <a:t>” is the verb.    In the US, “</a:t>
            </a:r>
            <a:r>
              <a:rPr lang="en-US" sz="2400" dirty="0" err="1" smtClean="0"/>
              <a:t>practise</a:t>
            </a:r>
            <a:r>
              <a:rPr lang="en-US" sz="2400" dirty="0" smtClean="0"/>
              <a:t>” is the spelling used for both.)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(*also “</a:t>
            </a:r>
            <a:r>
              <a:rPr lang="en-US" sz="2400" dirty="0" err="1" smtClean="0"/>
              <a:t>defence</a:t>
            </a:r>
            <a:r>
              <a:rPr lang="en-US" sz="2400" dirty="0" smtClean="0"/>
              <a:t>” (UK) is spelled differently in the US: “defense”)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Legal Education: A call to the bar (writing accompaniment)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Using vocabulary used in this unit, work in pairs and write a short paragraph to describe the steps in becoming a lawyer in your country.  </a:t>
            </a:r>
          </a:p>
          <a:p>
            <a:endParaRPr lang="en-US" sz="2400" dirty="0" smtClean="0"/>
          </a:p>
          <a:p>
            <a:r>
              <a:rPr lang="en-US" sz="2400" dirty="0" smtClean="0"/>
              <a:t>(Describe how it is similar or different from the process in the UK or the US)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terms: A Call to the Bar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3000" y="2104719"/>
            <a:ext cx="2200275" cy="290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438400"/>
            <a:ext cx="3450753" cy="229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</a:t>
            </a:r>
            <a:endParaRPr lang="en-US" sz="24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347720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86000"/>
            <a:ext cx="2648744" cy="264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</a:t>
            </a:r>
            <a:endParaRPr lang="en-US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3114476" cy="249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62200"/>
            <a:ext cx="3135176" cy="244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</a:t>
            </a:r>
            <a:endParaRPr lang="en-US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874" y="1981200"/>
            <a:ext cx="338328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057400"/>
            <a:ext cx="3454121" cy="257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A Lawyers Curriculum Vitae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(loosely translated as: “The course of life”) </a:t>
            </a:r>
          </a:p>
          <a:p>
            <a:endParaRPr lang="en-US" sz="2400" dirty="0" smtClean="0"/>
          </a:p>
          <a:p>
            <a:r>
              <a:rPr lang="en-US" sz="2400" dirty="0" smtClean="0"/>
              <a:t> part 26.</a:t>
            </a:r>
          </a:p>
          <a:p>
            <a:endParaRPr lang="en-US" sz="2400" dirty="0" smtClean="0"/>
          </a:p>
          <a:p>
            <a:r>
              <a:rPr lang="en-US" sz="2400" dirty="0" smtClean="0"/>
              <a:t>Key terms:</a:t>
            </a:r>
          </a:p>
          <a:p>
            <a:r>
              <a:rPr lang="en-US" sz="2400" b="1" i="1" dirty="0" smtClean="0"/>
              <a:t>LLB</a:t>
            </a:r>
            <a:r>
              <a:rPr lang="en-US" sz="2400" dirty="0" smtClean="0"/>
              <a:t> (Latin for “Bachelor of Laws”)</a:t>
            </a:r>
          </a:p>
          <a:p>
            <a:r>
              <a:rPr lang="en-US" sz="2400" dirty="0" smtClean="0"/>
              <a:t>Apprenticeship: </a:t>
            </a:r>
            <a:r>
              <a:rPr lang="en-US" sz="2400" dirty="0" smtClean="0"/>
              <a:t>  understudy</a:t>
            </a:r>
            <a:endParaRPr lang="en-US" sz="2400" dirty="0" smtClean="0"/>
          </a:p>
          <a:p>
            <a:r>
              <a:rPr lang="en-US" sz="2400" dirty="0" err="1" smtClean="0"/>
              <a:t>Pupillage</a:t>
            </a:r>
            <a:endParaRPr lang="en-US" sz="2400" dirty="0" smtClean="0"/>
          </a:p>
          <a:p>
            <a:r>
              <a:rPr lang="en-US" sz="2400" dirty="0" smtClean="0"/>
              <a:t>Subsequent: “following”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3: Law Firm Structure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Linus’s</a:t>
            </a:r>
            <a:r>
              <a:rPr lang="en-US" sz="2400" dirty="0" smtClean="0"/>
              <a:t>  CV has helped to land him to get invited to a job interview with a law firm… </a:t>
            </a:r>
          </a:p>
          <a:p>
            <a:r>
              <a:rPr lang="en-US" sz="2000" i="1" dirty="0" smtClean="0"/>
              <a:t>Listen to this extract from the end of the interview and answer these two questions.</a:t>
            </a:r>
          </a:p>
          <a:p>
            <a:endParaRPr lang="en-US" sz="2400" dirty="0" smtClean="0"/>
          </a:p>
          <a:p>
            <a:r>
              <a:rPr lang="en-US" sz="2400" dirty="0" smtClean="0"/>
              <a:t>1). What does Mr. Nichols say about the size of the firm?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2) What does </a:t>
            </a:r>
            <a:r>
              <a:rPr lang="en-US" sz="2400" dirty="0" err="1" smtClean="0"/>
              <a:t>Linus</a:t>
            </a:r>
            <a:r>
              <a:rPr lang="en-US" sz="2400" dirty="0" smtClean="0"/>
              <a:t> say about the size of the firm?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Lastly, how many people are there? Can you list them?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Notes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 </a:t>
            </a:r>
            <a:r>
              <a:rPr lang="en-US" sz="2400" i="1" u="sng" dirty="0" smtClean="0"/>
              <a:t>boutique law firm </a:t>
            </a:r>
            <a:r>
              <a:rPr lang="en-US" sz="2400" b="1" dirty="0" smtClean="0"/>
              <a:t>specializes</a:t>
            </a:r>
            <a:r>
              <a:rPr lang="en-US" sz="2400" dirty="0" smtClean="0"/>
              <a:t> in a small number of areas.</a:t>
            </a:r>
          </a:p>
          <a:p>
            <a:endParaRPr lang="en-US" sz="2400" dirty="0" smtClean="0"/>
          </a:p>
          <a:p>
            <a:r>
              <a:rPr lang="en-US" sz="2400" i="1" u="sng" dirty="0" smtClean="0"/>
              <a:t>Real property </a:t>
            </a:r>
            <a:r>
              <a:rPr lang="en-US" sz="2400" dirty="0" smtClean="0"/>
              <a:t>is land, buildings, and other installations; as well as anything growing on that land, minerals under the land and all the rights associated with these things.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Most law firms are </a:t>
            </a:r>
            <a:r>
              <a:rPr lang="en-US" sz="2400" i="1" u="sng" dirty="0" smtClean="0"/>
              <a:t>partnerships</a:t>
            </a:r>
            <a:r>
              <a:rPr lang="en-US" sz="2400" dirty="0" smtClean="0"/>
              <a:t>, and are owned by the lawyers themselves.  Those with more responsibilities are called senior partners. </a:t>
            </a:r>
            <a:r>
              <a:rPr lang="en-US" sz="2400" i="1" u="sng" dirty="0" smtClean="0"/>
              <a:t>Full partners </a:t>
            </a:r>
            <a:r>
              <a:rPr lang="en-US" sz="2400" dirty="0" smtClean="0"/>
              <a:t>are also fully liable but less so than senior partners.</a:t>
            </a:r>
          </a:p>
          <a:p>
            <a:endParaRPr lang="en-US" sz="2400" dirty="0" smtClean="0"/>
          </a:p>
          <a:p>
            <a:r>
              <a:rPr lang="en-US" sz="2400" dirty="0" smtClean="0"/>
              <a:t>The next step down in responsibility and investiture are </a:t>
            </a:r>
            <a:r>
              <a:rPr lang="en-US" sz="2400" i="1" u="sng" dirty="0" smtClean="0"/>
              <a:t>salaried partners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Notes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i="1" u="sng" dirty="0" smtClean="0"/>
              <a:t>debtor</a:t>
            </a:r>
            <a:r>
              <a:rPr lang="en-US" sz="2400" dirty="0" smtClean="0"/>
              <a:t> is an entity that </a:t>
            </a:r>
            <a:r>
              <a:rPr lang="en-US" sz="2400" b="1" dirty="0" smtClean="0"/>
              <a:t>owes </a:t>
            </a:r>
            <a:r>
              <a:rPr lang="en-US" sz="2400" dirty="0" smtClean="0"/>
              <a:t>money to a </a:t>
            </a:r>
            <a:r>
              <a:rPr lang="en-US" sz="2400" i="1" u="sng" dirty="0" smtClean="0"/>
              <a:t>creditor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An </a:t>
            </a:r>
            <a:r>
              <a:rPr lang="en-US" sz="2400" i="1" u="sng" dirty="0" smtClean="0"/>
              <a:t>associate</a:t>
            </a:r>
            <a:r>
              <a:rPr lang="en-US" sz="2400" dirty="0" smtClean="0"/>
              <a:t> is likely to be a relatively newly qualified lawyer who is a member of the partnership, but does not yet have full rights of a partner. </a:t>
            </a:r>
          </a:p>
          <a:p>
            <a:endParaRPr lang="en-US" sz="2400" dirty="0" smtClean="0"/>
          </a:p>
          <a:p>
            <a:r>
              <a:rPr lang="en-US" sz="2400" dirty="0" smtClean="0"/>
              <a:t>A</a:t>
            </a:r>
            <a:r>
              <a:rPr lang="en-US" sz="2400" i="1" dirty="0" smtClean="0"/>
              <a:t> </a:t>
            </a:r>
            <a:r>
              <a:rPr lang="en-US" sz="2400" i="1" u="sng" dirty="0" smtClean="0"/>
              <a:t>paralega</a:t>
            </a:r>
            <a:r>
              <a:rPr lang="en-US" sz="2400" i="1" dirty="0" smtClean="0"/>
              <a:t>l </a:t>
            </a:r>
            <a:r>
              <a:rPr lang="en-US" sz="2400" dirty="0" smtClean="0"/>
              <a:t>is usually not a lawyer but has some training in the </a:t>
            </a:r>
            <a:r>
              <a:rPr lang="en-US" sz="2400" dirty="0" smtClean="0"/>
              <a:t>and some knowledge </a:t>
            </a:r>
            <a:r>
              <a:rPr lang="en-US" sz="2400" dirty="0" smtClean="0"/>
              <a:t>of the law.</a:t>
            </a:r>
          </a:p>
          <a:p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i="1" u="sng" dirty="0" smtClean="0"/>
              <a:t>clerk</a:t>
            </a:r>
            <a:r>
              <a:rPr lang="en-US" sz="2400" dirty="0" smtClean="0"/>
              <a:t> is sometimes a young lawyer who assists in court, but generally is a person who assists with routine and simple work such as filing and typing at a law firm or office.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2: Lawyers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Different terms for lawyers: </a:t>
            </a:r>
          </a:p>
          <a:p>
            <a:endParaRPr lang="en-US" sz="2400" dirty="0" smtClean="0"/>
          </a:p>
          <a:p>
            <a:r>
              <a:rPr lang="en-US" sz="2000" b="1" i="1" dirty="0" smtClean="0"/>
              <a:t>Barrister </a:t>
            </a:r>
            <a:r>
              <a:rPr lang="en-US" sz="2000" dirty="0" smtClean="0"/>
              <a:t>(UK):	authorized to plead cases in court</a:t>
            </a:r>
          </a:p>
          <a:p>
            <a:endParaRPr lang="en-US" sz="2000" dirty="0" smtClean="0"/>
          </a:p>
          <a:p>
            <a:r>
              <a:rPr lang="en-US" sz="2000" b="1" i="1" dirty="0" smtClean="0"/>
              <a:t>Attorney</a:t>
            </a:r>
            <a:r>
              <a:rPr lang="en-US" sz="2000" dirty="0" smtClean="0"/>
              <a:t>: 	an agent or someone authorized to act for another; pleads cases in court</a:t>
            </a:r>
          </a:p>
          <a:p>
            <a:endParaRPr lang="en-US" sz="2000" dirty="0" smtClean="0"/>
          </a:p>
          <a:p>
            <a:r>
              <a:rPr lang="en-US" sz="2000" b="1" i="1" dirty="0" smtClean="0"/>
              <a:t>In-house counsel</a:t>
            </a:r>
            <a:r>
              <a:rPr lang="en-US" sz="2000" dirty="0" smtClean="0"/>
              <a:t>: 	an attorney retained by a company or legal entity</a:t>
            </a:r>
          </a:p>
          <a:p>
            <a:endParaRPr lang="en-US" sz="2000" dirty="0" smtClean="0"/>
          </a:p>
          <a:p>
            <a:r>
              <a:rPr lang="en-US" sz="2000" b="1" i="1" dirty="0" smtClean="0"/>
              <a:t>Solicitor</a:t>
            </a:r>
            <a:r>
              <a:rPr lang="en-US" sz="2000" dirty="0" smtClean="0"/>
              <a:t> (mainly UK) : 	may perform all legal services except argue in court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4: Discussion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/>
              <a:t>Do you have any similar experience working as a clerk in a law firm? In what ways was it/ is it similar or different from Richard’s experience?</a:t>
            </a:r>
          </a:p>
          <a:p>
            <a:pPr marL="457200" indent="-457200">
              <a:buAutoNum type="arabicParenR"/>
            </a:pP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/>
              <a:t>What kinds of tasks or responsibilities do clerks in your firm have?</a:t>
            </a:r>
          </a:p>
          <a:p>
            <a:pPr marL="457200" indent="-457200">
              <a:buAutoNum type="arabicParenR"/>
            </a:pPr>
            <a:endParaRPr lang="en-US" sz="2400" dirty="0" smtClean="0"/>
          </a:p>
          <a:p>
            <a:pPr marL="457200" indent="-457200">
              <a:buAutoNum type="arabicParenR"/>
            </a:pPr>
            <a:r>
              <a:rPr lang="en-US" sz="2400" dirty="0" smtClean="0"/>
              <a:t>Do you agree with the way Richard characterizes small and large firms?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2: Lawyers (Discussion)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1. Does your native language have more than one word for lawyer? Is there any correspondence with the different English words?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2. How do the concepts or titles differ? What is the difference in their roles?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 numCol="2"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1. to plead</a:t>
            </a:r>
          </a:p>
          <a:p>
            <a:r>
              <a:rPr lang="en-US" sz="2400" dirty="0" smtClean="0"/>
              <a:t>2. to win</a:t>
            </a:r>
          </a:p>
          <a:p>
            <a:r>
              <a:rPr lang="en-US" sz="2400" dirty="0" smtClean="0"/>
              <a:t>3. to argue</a:t>
            </a:r>
          </a:p>
          <a:p>
            <a:r>
              <a:rPr lang="en-US" sz="2400" dirty="0" smtClean="0"/>
              <a:t>4. to advise</a:t>
            </a:r>
          </a:p>
          <a:p>
            <a:r>
              <a:rPr lang="en-US" sz="2400" dirty="0" smtClean="0"/>
              <a:t>5. to do</a:t>
            </a:r>
          </a:p>
          <a:p>
            <a:r>
              <a:rPr lang="en-US" sz="2400" dirty="0" smtClean="0"/>
              <a:t>6. to give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 legal advice</a:t>
            </a:r>
          </a:p>
          <a:p>
            <a:r>
              <a:rPr lang="en-US" sz="2400" dirty="0" smtClean="0"/>
              <a:t>B. research</a:t>
            </a:r>
          </a:p>
          <a:p>
            <a:r>
              <a:rPr lang="en-US" sz="2400" dirty="0" smtClean="0"/>
              <a:t>C. a case</a:t>
            </a:r>
          </a:p>
          <a:p>
            <a:r>
              <a:rPr lang="en-US" sz="2400" dirty="0" smtClean="0"/>
              <a:t>D. companies on legal affairs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*note: </a:t>
            </a:r>
            <a:r>
              <a:rPr lang="en-US" sz="2400" i="1" dirty="0" smtClean="0"/>
              <a:t>to advise someone</a:t>
            </a:r>
            <a:r>
              <a:rPr lang="en-US" sz="2400" b="1" i="1" dirty="0" smtClean="0"/>
              <a:t> on </a:t>
            </a:r>
            <a:r>
              <a:rPr lang="en-US" sz="2400" i="1" dirty="0" smtClean="0"/>
              <a:t>legal affairs</a:t>
            </a:r>
            <a:endParaRPr lang="en-US" sz="2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2: Lawyers Roles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u="sng" dirty="0" smtClean="0"/>
              <a:t>Verbs</a:t>
            </a:r>
          </a:p>
          <a:p>
            <a:endParaRPr lang="en-US" sz="2400" dirty="0"/>
          </a:p>
          <a:p>
            <a:r>
              <a:rPr lang="en-US" sz="2400" dirty="0" smtClean="0"/>
              <a:t>1. advise </a:t>
            </a:r>
          </a:p>
          <a:p>
            <a:r>
              <a:rPr lang="en-US" sz="2400" dirty="0" smtClean="0"/>
              <a:t>2. draft</a:t>
            </a:r>
          </a:p>
          <a:p>
            <a:r>
              <a:rPr lang="en-US" sz="2400" dirty="0" smtClean="0"/>
              <a:t>3. litigate</a:t>
            </a:r>
          </a:p>
          <a:p>
            <a:r>
              <a:rPr lang="en-US" sz="2400" dirty="0" smtClean="0"/>
              <a:t>4. </a:t>
            </a:r>
            <a:r>
              <a:rPr lang="en-US" sz="2400" dirty="0" err="1" smtClean="0"/>
              <a:t>practise</a:t>
            </a:r>
            <a:endParaRPr lang="en-US" sz="2400" dirty="0" smtClean="0"/>
          </a:p>
          <a:p>
            <a:r>
              <a:rPr lang="en-US" sz="2400" dirty="0" smtClean="0"/>
              <a:t>5. represent</a:t>
            </a:r>
          </a:p>
          <a:p>
            <a:r>
              <a:rPr lang="en-US" sz="2400" dirty="0" smtClean="0"/>
              <a:t>6. research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u="sng" dirty="0" smtClean="0"/>
              <a:t>Nouns</a:t>
            </a:r>
          </a:p>
          <a:p>
            <a:endParaRPr lang="en-US" sz="2400" u="sng" dirty="0" smtClean="0"/>
          </a:p>
          <a:p>
            <a:r>
              <a:rPr lang="en-US" sz="2400" dirty="0" smtClean="0"/>
              <a:t>Law</a:t>
            </a:r>
          </a:p>
          <a:p>
            <a:r>
              <a:rPr lang="en-US" sz="2400" dirty="0" smtClean="0"/>
              <a:t>Corporations</a:t>
            </a:r>
          </a:p>
          <a:p>
            <a:r>
              <a:rPr lang="en-US" sz="2400" dirty="0" smtClean="0"/>
              <a:t>Cases</a:t>
            </a:r>
          </a:p>
          <a:p>
            <a:r>
              <a:rPr lang="en-US" sz="2400" dirty="0" smtClean="0"/>
              <a:t>Disputes</a:t>
            </a:r>
          </a:p>
          <a:p>
            <a:r>
              <a:rPr lang="en-US" sz="2400" dirty="0" smtClean="0"/>
              <a:t>Clients</a:t>
            </a:r>
          </a:p>
          <a:p>
            <a:r>
              <a:rPr lang="en-US" sz="2400" dirty="0" smtClean="0"/>
              <a:t>Contracts</a:t>
            </a:r>
          </a:p>
          <a:p>
            <a:r>
              <a:rPr lang="en-US" sz="2400" dirty="0" smtClean="0"/>
              <a:t>Legislation</a:t>
            </a:r>
          </a:p>
          <a:p>
            <a:r>
              <a:rPr lang="en-US" sz="2400" dirty="0" smtClean="0"/>
              <a:t>Decisions</a:t>
            </a:r>
          </a:p>
          <a:p>
            <a:r>
              <a:rPr lang="en-US" sz="2400" dirty="0"/>
              <a:t>D</a:t>
            </a:r>
            <a:r>
              <a:rPr lang="en-US" sz="2400" dirty="0" smtClean="0"/>
              <a:t>efendants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400" dirty="0" smtClean="0"/>
              <a:t>Sentences: (22b)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54403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1.</a:t>
            </a:r>
          </a:p>
          <a:p>
            <a:r>
              <a:rPr lang="en-US" sz="2400" dirty="0" smtClean="0"/>
              <a:t>2.</a:t>
            </a:r>
          </a:p>
          <a:p>
            <a:r>
              <a:rPr lang="en-US" sz="2400" dirty="0" smtClean="0"/>
              <a:t>3.</a:t>
            </a:r>
          </a:p>
          <a:p>
            <a:r>
              <a:rPr lang="en-US" sz="2400" dirty="0" smtClean="0"/>
              <a:t>4.</a:t>
            </a:r>
          </a:p>
          <a:p>
            <a:r>
              <a:rPr lang="en-US" sz="2400" dirty="0" smtClean="0"/>
              <a:t>5.</a:t>
            </a:r>
          </a:p>
          <a:p>
            <a:r>
              <a:rPr lang="en-US" sz="2400" dirty="0" smtClean="0"/>
              <a:t>6.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* Lawyers can draft laws, but generally only legislators (politicians) can draft legislation.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words below can be combined with the word </a:t>
            </a:r>
            <a:r>
              <a:rPr lang="en-US" sz="2400" b="1" i="1" dirty="0" smtClean="0"/>
              <a:t>lawyer.</a:t>
            </a:r>
          </a:p>
          <a:p>
            <a:r>
              <a:rPr lang="en-US" sz="2000" dirty="0" smtClean="0"/>
              <a:t>What do they do?  (</a:t>
            </a:r>
            <a:r>
              <a:rPr lang="en-US" sz="2000" i="1" dirty="0" smtClean="0"/>
              <a:t>discuss with a partner for two minutes and report to the class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400" i="1" dirty="0" smtClean="0"/>
              <a:t>Corporate</a:t>
            </a:r>
            <a:endParaRPr lang="en-US" sz="2400" i="1" dirty="0"/>
          </a:p>
          <a:p>
            <a:r>
              <a:rPr lang="en-US" sz="2400" i="1" dirty="0" err="1" smtClean="0"/>
              <a:t>Defence</a:t>
            </a:r>
            <a:endParaRPr lang="en-US" sz="2400" i="1" dirty="0" smtClean="0"/>
          </a:p>
          <a:p>
            <a:r>
              <a:rPr lang="en-US" sz="2400" i="1" dirty="0" smtClean="0"/>
              <a:t>Government</a:t>
            </a:r>
          </a:p>
          <a:p>
            <a:r>
              <a:rPr lang="en-US" sz="2400" i="1" dirty="0" smtClean="0"/>
              <a:t>Patent</a:t>
            </a:r>
          </a:p>
          <a:p>
            <a:r>
              <a:rPr lang="en-US" sz="2400" i="1" dirty="0" smtClean="0"/>
              <a:t>Public-sector</a:t>
            </a:r>
          </a:p>
          <a:p>
            <a:r>
              <a:rPr lang="en-US" sz="2400" i="1" dirty="0" smtClean="0"/>
              <a:t>Tax</a:t>
            </a:r>
          </a:p>
          <a:p>
            <a:r>
              <a:rPr lang="en-US" sz="2400" i="1" dirty="0"/>
              <a:t>T</a:t>
            </a:r>
            <a:r>
              <a:rPr lang="en-US" sz="2400" i="1" dirty="0" smtClean="0"/>
              <a:t>rial</a:t>
            </a:r>
            <a:endParaRPr lang="en-US" sz="2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words below can be combined with the word </a:t>
            </a:r>
            <a:r>
              <a:rPr lang="en-US" sz="2200" b="1" i="1" dirty="0" smtClean="0"/>
              <a:t>lawyer.</a:t>
            </a:r>
          </a:p>
          <a:p>
            <a:r>
              <a:rPr lang="en-US" sz="2200" dirty="0" smtClean="0"/>
              <a:t>What do they do?  (</a:t>
            </a:r>
            <a:r>
              <a:rPr lang="en-US" sz="2200" i="1" dirty="0" smtClean="0"/>
              <a:t>discuss with a partner for two minutes and report to the class</a:t>
            </a:r>
            <a:r>
              <a:rPr lang="en-US" sz="2200" dirty="0" smtClean="0"/>
              <a:t>)</a:t>
            </a:r>
          </a:p>
          <a:p>
            <a:endParaRPr lang="en-US" sz="2200" dirty="0" smtClean="0"/>
          </a:p>
          <a:p>
            <a:r>
              <a:rPr lang="en-US" sz="2400" dirty="0" smtClean="0"/>
              <a:t>A </a:t>
            </a:r>
            <a:r>
              <a:rPr lang="en-US" sz="2400" b="1" dirty="0" smtClean="0"/>
              <a:t>corporate lawyer </a:t>
            </a:r>
            <a:r>
              <a:rPr lang="en-US" sz="2400" dirty="0" smtClean="0"/>
              <a:t>is a lawyer who is retained or works for a corporation</a:t>
            </a:r>
          </a:p>
          <a:p>
            <a:r>
              <a:rPr lang="en-US" sz="2400" dirty="0" smtClean="0"/>
              <a:t>A </a:t>
            </a:r>
            <a:r>
              <a:rPr lang="en-US" sz="2400" b="1" dirty="0" err="1" smtClean="0"/>
              <a:t>defence</a:t>
            </a:r>
            <a:r>
              <a:rPr lang="en-US" sz="2400" b="1" dirty="0" smtClean="0"/>
              <a:t> lawyer </a:t>
            </a:r>
            <a:r>
              <a:rPr lang="en-US" sz="2400" dirty="0" smtClean="0"/>
              <a:t>is a lawyer who represents a defendant in a lawsuit or criminal proceedings.</a:t>
            </a:r>
          </a:p>
          <a:p>
            <a:r>
              <a:rPr lang="en-US" sz="2400" dirty="0" smtClean="0"/>
              <a:t>A </a:t>
            </a:r>
            <a:r>
              <a:rPr lang="en-US" sz="2400" b="1" dirty="0" smtClean="0"/>
              <a:t>government lawyer </a:t>
            </a:r>
            <a:r>
              <a:rPr lang="en-US" sz="2400" dirty="0" smtClean="0"/>
              <a:t>is a lawyer who works for the government.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endParaRPr lang="en-US" sz="2600" dirty="0" smtClean="0"/>
          </a:p>
          <a:p>
            <a:r>
              <a:rPr lang="en-US" sz="2600" dirty="0" smtClean="0"/>
              <a:t>A </a:t>
            </a:r>
            <a:r>
              <a:rPr lang="en-US" sz="2600" b="1" dirty="0" smtClean="0"/>
              <a:t>patent lawyer </a:t>
            </a:r>
            <a:r>
              <a:rPr lang="en-US" sz="2600" dirty="0" smtClean="0"/>
              <a:t>is a lawyer who deals with copyrighting and infringement. </a:t>
            </a:r>
          </a:p>
          <a:p>
            <a:endParaRPr lang="en-US" sz="2600" dirty="0" smtClean="0"/>
          </a:p>
          <a:p>
            <a:r>
              <a:rPr lang="en-US" sz="2600" dirty="0" smtClean="0"/>
              <a:t>A </a:t>
            </a:r>
            <a:r>
              <a:rPr lang="en-US" sz="2600" b="1" dirty="0" smtClean="0"/>
              <a:t>public-sector lawyer </a:t>
            </a:r>
            <a:r>
              <a:rPr lang="en-US" sz="2600" dirty="0" smtClean="0"/>
              <a:t>is a lawyer who represents people who generally cannot afford to retain a lawyer on their own. Their salaries are paid by non-profit or government institutions.</a:t>
            </a:r>
          </a:p>
          <a:p>
            <a:endParaRPr lang="en-US" sz="2600" dirty="0" smtClean="0"/>
          </a:p>
          <a:p>
            <a:r>
              <a:rPr lang="en-US" sz="2600" dirty="0" smtClean="0"/>
              <a:t>A </a:t>
            </a:r>
            <a:r>
              <a:rPr lang="en-US" sz="2600" b="1" dirty="0" smtClean="0"/>
              <a:t>tax lawyer </a:t>
            </a:r>
            <a:r>
              <a:rPr lang="en-US" sz="2600" dirty="0" smtClean="0"/>
              <a:t>is someone who works with tax law.</a:t>
            </a:r>
          </a:p>
          <a:p>
            <a:endParaRPr lang="en-US" sz="2600" dirty="0" smtClean="0"/>
          </a:p>
          <a:p>
            <a:r>
              <a:rPr lang="en-US" sz="2600" dirty="0" smtClean="0"/>
              <a:t>A </a:t>
            </a:r>
            <a:r>
              <a:rPr lang="en-US" sz="2600" b="1" dirty="0" smtClean="0"/>
              <a:t>trial lawyer </a:t>
            </a:r>
            <a:r>
              <a:rPr lang="en-US" sz="2600" dirty="0" smtClean="0"/>
              <a:t>is a lawyer who pleads cases in court.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808</Words>
  <Application>Microsoft Office PowerPoint</Application>
  <PresentationFormat>On-screen Show (4:3)</PresentationFormat>
  <Paragraphs>160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Unit 1 (Part 2) Week 2</vt:lpstr>
      <vt:lpstr>Listening 2: Lawyers</vt:lpstr>
      <vt:lpstr>Listening 2: Lawyers (Discussion)</vt:lpstr>
      <vt:lpstr>Key Terms</vt:lpstr>
      <vt:lpstr>Listening 2: Lawyers Roles</vt:lpstr>
      <vt:lpstr>Sentences: (22b)</vt:lpstr>
      <vt:lpstr>Key Terms </vt:lpstr>
      <vt:lpstr>Key terms</vt:lpstr>
      <vt:lpstr>Key terms</vt:lpstr>
      <vt:lpstr>Language Notes</vt:lpstr>
      <vt:lpstr> Legal Education: A call to the bar (writing accompaniment) </vt:lpstr>
      <vt:lpstr>Key terms: A Call to the Bar</vt:lpstr>
      <vt:lpstr>Key terms</vt:lpstr>
      <vt:lpstr>Key terms</vt:lpstr>
      <vt:lpstr>Key terms</vt:lpstr>
      <vt:lpstr>A Lawyers Curriculum Vitae</vt:lpstr>
      <vt:lpstr>Listening 3: Law Firm Structure</vt:lpstr>
      <vt:lpstr>Language Notes</vt:lpstr>
      <vt:lpstr>Language Notes</vt:lpstr>
      <vt:lpstr>Listening 4: 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(Part 2) Week 2</dc:title>
  <dc:creator>rennaissance machine</dc:creator>
  <cp:lastModifiedBy>rennaissance machine</cp:lastModifiedBy>
  <cp:revision>35</cp:revision>
  <dcterms:created xsi:type="dcterms:W3CDTF">2012-03-04T15:49:37Z</dcterms:created>
  <dcterms:modified xsi:type="dcterms:W3CDTF">2012-03-06T19:06:35Z</dcterms:modified>
</cp:coreProperties>
</file>